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raunces Medium"/>
      <p:regular r:id="rId17"/>
    </p:embeddedFont>
    <p:embeddedFont>
      <p:font typeface="Fraunces Medium"/>
      <p:regular r:id="rId18"/>
    </p:embeddedFont>
    <p:embeddedFont>
      <p:font typeface="Fraunces Medium"/>
      <p:regular r:id="rId19"/>
    </p:embeddedFont>
    <p:embeddedFont>
      <p:font typeface="Fraunces Medium"/>
      <p:regular r:id="rId20"/>
    </p:embeddedFont>
    <p:embeddedFont>
      <p:font typeface="Epilogue"/>
      <p:regular r:id="rId21"/>
    </p:embeddedFont>
    <p:embeddedFont>
      <p:font typeface="Epilogue"/>
      <p:regular r:id="rId22"/>
    </p:embeddedFont>
    <p:embeddedFont>
      <p:font typeface="Epilogue"/>
      <p:regular r:id="rId23"/>
    </p:embeddedFont>
    <p:embeddedFont>
      <p:font typeface="Epilogue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Online Retail Sales Analysis &amp; RFM Segmentation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End-to-end analysis of Online Retail II to understand revenue distribution, customer behavior, and actionable strategies using Python, SQL, and Power BI.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18228"/>
            <a:ext cx="127074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Recommendations, Limitations &amp; Future Scope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180636"/>
            <a:ext cx="1849993" cy="114335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927271" y="31806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Strategic Actions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927271" y="3671054"/>
            <a:ext cx="4246126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Champion retention (loyalty, exclusive offers); Lost customer re-engagement (email, discounts); convert Potential Loyalists (personalized recommendations); reduce concentration risk (mid-tier engagement).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3180636"/>
            <a:ext cx="1850112" cy="114335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0484" y="3180636"/>
            <a:ext cx="36164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Limitations &amp; Future Work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90484" y="3671054"/>
            <a:ext cx="424612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No marketing campaign, profit margin, or demographics data. Future scope: predictive churn models, CLV, ML segmentation, and time-series revenue forecasting.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474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Executive Summary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296358"/>
            <a:ext cx="3664744" cy="2773799"/>
          </a:xfrm>
          <a:prstGeom prst="roundRect">
            <a:avLst>
              <a:gd name="adj" fmla="val 343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530793"/>
            <a:ext cx="31783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Revenue Concentration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021211"/>
            <a:ext cx="319587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Champions (896 customers) generate 64.4% of total revenue — revenue is highly skewed toward repeat buyers.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296358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782" y="25307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Churn Risk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782" y="3021211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1021 customers are classified as Lost Customers; retention is more important than acquisition.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96972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5314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Tools &amp; Platforms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021824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Analysis implemented with Python (Pandas, NumPy), MS SQL Server, and Power BI for visualization.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334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Business Problem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27434"/>
            <a:ext cx="8284131" cy="462367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9638943" y="2500193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8C98CA"/>
          </a:solidFill>
          <a:ln/>
        </p:spPr>
      </p:sp>
      <p:sp>
        <p:nvSpPr>
          <p:cNvPr id="5" name="Text 2"/>
          <p:cNvSpPr/>
          <p:nvPr/>
        </p:nvSpPr>
        <p:spPr>
          <a:xfrm>
            <a:off x="9979104" y="23797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Key Challenges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979104" y="2960846"/>
            <a:ext cx="386500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High customer churn; revenue concentration risk; inefficient marketing spend; lack of behavioral segmentation.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9638943" y="4986576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8C98CA"/>
          </a:solidFill>
          <a:ln/>
        </p:spPr>
      </p:sp>
      <p:sp>
        <p:nvSpPr>
          <p:cNvPr id="8" name="Text 5"/>
          <p:cNvSpPr/>
          <p:nvPr/>
        </p:nvSpPr>
        <p:spPr>
          <a:xfrm>
            <a:off x="9979104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Project Goals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979104" y="5447228"/>
            <a:ext cx="386500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Understand revenue patterns, identify high-value customers, segment via RFM, and provide strategic recommendations.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6258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Dataset Overview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724989"/>
            <a:ext cx="1849993" cy="114335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927271" y="3724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Source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927271" y="4215408"/>
            <a:ext cx="424612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UCI Machine Learning Repository — Online Retail II (transactional, multi-year, includes returns/cancellations, country-level sales).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3724989"/>
            <a:ext cx="1850112" cy="114335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0484" y="3724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Key Columns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90484" y="4215408"/>
            <a:ext cx="424612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Invoice (ID), Quantity, Price, InvoiceDate, CustomerID, Country — used to compute Revenue = Quantity × Price and YearMonth.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856" y="589240"/>
            <a:ext cx="6121598" cy="669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Data Quality &amp; Cleaning</a:t>
            </a:r>
            <a:endParaRPr lang="en-US" sz="4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856" y="1789986"/>
            <a:ext cx="4255889" cy="567451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5536049" y="3447217"/>
            <a:ext cx="4074795" cy="2360057"/>
          </a:xfrm>
          <a:prstGeom prst="roundRect">
            <a:avLst>
              <a:gd name="adj" fmla="val 3813"/>
            </a:avLst>
          </a:prstGeom>
          <a:solidFill>
            <a:srgbClr val="080E26"/>
          </a:solidFill>
          <a:ln w="30480">
            <a:solidFill>
              <a:srgbClr val="414A7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780723" y="3691890"/>
            <a:ext cx="2678311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Issues Identified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5780723" y="4229100"/>
            <a:ext cx="3585448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Missing CustomerID, negative Quantity (returns), duplicate records, incorrect data types.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9813250" y="3447217"/>
            <a:ext cx="4074795" cy="2360057"/>
          </a:xfrm>
          <a:prstGeom prst="roundRect">
            <a:avLst>
              <a:gd name="adj" fmla="val 3813"/>
            </a:avLst>
          </a:prstGeom>
          <a:solidFill>
            <a:srgbClr val="080E26"/>
          </a:solidFill>
          <a:ln w="30480">
            <a:solidFill>
              <a:srgbClr val="414A7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057924" y="3691890"/>
            <a:ext cx="2678311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Cleaning Decisions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0057924" y="4229100"/>
            <a:ext cx="3585448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Remove negative quantities (returns), deduplicate, correct types, compute Revenue and YearMonth features.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64525"/>
            <a:ext cx="70574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SQL-Based RFM Modeling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1346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RFM computed in MS SQL Server for scalable aggregation: Recency (days since last purchase), Frequency (distinct invoices), Monetary (sum of TotalPrice). Scores assigned via quantiles (1–5) and combined as R+F+M.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8635"/>
            <a:ext cx="64329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Segmentation &amp; Results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21042"/>
            <a:ext cx="1829753" cy="228719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191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Champions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682139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896 customers → 64.4% of revenue. Core revenue drivers; retention is critical.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621042"/>
            <a:ext cx="1829753" cy="22871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191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Lost Customers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682139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1021 customers; 400K revenue. Indicates churn and business risk.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621042"/>
            <a:ext cx="1829753" cy="22871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191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Potential Loyalists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682139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1114 customers; 712K revenue. Opportunity to convert via targeted campaigns.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3796" y="966073"/>
            <a:ext cx="6261259" cy="586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Power BI Dashboard &amp; KPIs</a:t>
            </a:r>
            <a:endParaRPr lang="en-US" sz="3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3796" y="2221230"/>
            <a:ext cx="8252460" cy="460593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9538692" y="1959293"/>
            <a:ext cx="4278154" cy="4572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5" name="Text 2"/>
          <p:cNvSpPr/>
          <p:nvPr/>
        </p:nvSpPr>
        <p:spPr>
          <a:xfrm>
            <a:off x="9561552" y="2192536"/>
            <a:ext cx="2344698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Dashboard Pages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9561552" y="2640568"/>
            <a:ext cx="4232434" cy="5479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1) Executive Overview 2) Product Intelligence 3) Customer Intelligence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9538692" y="3498652"/>
            <a:ext cx="4278154" cy="4572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8" name="Text 5"/>
          <p:cNvSpPr/>
          <p:nvPr/>
        </p:nvSpPr>
        <p:spPr>
          <a:xfrm>
            <a:off x="9561552" y="3731895"/>
            <a:ext cx="2344698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KPIs &amp; Visuals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9561552" y="4179927"/>
            <a:ext cx="4232434" cy="10958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Last Month Revenue, Customer Count, Total Orders, AOV; Revenue trend (line), revenue by country (bar), top products, segment distribution, Final_RFM table.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9538692" y="5585936"/>
            <a:ext cx="4278154" cy="4572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11" name="Text 8"/>
          <p:cNvSpPr/>
          <p:nvPr/>
        </p:nvSpPr>
        <p:spPr>
          <a:xfrm>
            <a:off x="9561552" y="5819180"/>
            <a:ext cx="2344698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DAX Measures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9561552" y="6267212"/>
            <a:ext cx="4232434" cy="821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SUM(), CALCULATE(), DISTINCTCOUNT(), RANKX(), DIVIDE() for dynamic metrics and segmentation.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254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Statistical Observations &amp; Business Implications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38249"/>
            <a:ext cx="7556421" cy="3048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5" name="Text 2"/>
          <p:cNvSpPr/>
          <p:nvPr/>
        </p:nvSpPr>
        <p:spPr>
          <a:xfrm>
            <a:off x="6280190" y="33125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Observations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380297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Revenue distribution is right-skewed; frequency follows a power-law; high variance in monetary spending — dependency on a small customer cluster.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5643563"/>
            <a:ext cx="7556421" cy="30480"/>
          </a:xfrm>
          <a:prstGeom prst="rect">
            <a:avLst/>
          </a:prstGeom>
          <a:solidFill>
            <a:srgbClr val="8C98CA"/>
          </a:solidFill>
          <a:ln/>
        </p:spPr>
      </p:sp>
      <p:sp>
        <p:nvSpPr>
          <p:cNvPr id="8" name="Text 5"/>
          <p:cNvSpPr/>
          <p:nvPr/>
        </p:nvSpPr>
        <p:spPr>
          <a:xfrm>
            <a:off x="6280190" y="58178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Implications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280190" y="630828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If Champions churn, revenue impact is large. Converting Potential Loyalists can increase revenue without acquisition cost.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2026-02-25T16:31:21Z</dcterms:created>
  <dcterms:modified xsi:type="dcterms:W3CDTF">2026-02-25T16:31:21Z</dcterms:modified>
</cp:coreProperties>
</file>